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90" r:id="rId2"/>
    <p:sldId id="257" r:id="rId3"/>
    <p:sldId id="258" r:id="rId4"/>
    <p:sldId id="259" r:id="rId5"/>
    <p:sldId id="261" r:id="rId6"/>
    <p:sldId id="262" r:id="rId7"/>
    <p:sldId id="267" r:id="rId8"/>
    <p:sldId id="271" r:id="rId9"/>
    <p:sldId id="279" r:id="rId10"/>
    <p:sldId id="275" r:id="rId11"/>
    <p:sldId id="296" r:id="rId12"/>
    <p:sldId id="272" r:id="rId13"/>
    <p:sldId id="266" r:id="rId14"/>
    <p:sldId id="295" r:id="rId15"/>
    <p:sldId id="297" r:id="rId16"/>
    <p:sldId id="276" r:id="rId17"/>
    <p:sldId id="277" r:id="rId18"/>
    <p:sldId id="278" r:id="rId19"/>
    <p:sldId id="280" r:id="rId20"/>
    <p:sldId id="281" r:id="rId21"/>
    <p:sldId id="265" r:id="rId22"/>
    <p:sldId id="264" r:id="rId23"/>
    <p:sldId id="268" r:id="rId24"/>
    <p:sldId id="292" r:id="rId25"/>
    <p:sldId id="269" r:id="rId26"/>
    <p:sldId id="270" r:id="rId27"/>
    <p:sldId id="293" r:id="rId28"/>
    <p:sldId id="273" r:id="rId29"/>
    <p:sldId id="291" r:id="rId30"/>
    <p:sldId id="294" r:id="rId31"/>
    <p:sldId id="302" r:id="rId32"/>
    <p:sldId id="299" r:id="rId33"/>
    <p:sldId id="301" r:id="rId34"/>
    <p:sldId id="300" r:id="rId35"/>
    <p:sldId id="282" r:id="rId36"/>
    <p:sldId id="283" r:id="rId37"/>
    <p:sldId id="284" r:id="rId38"/>
    <p:sldId id="285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2" autoAdjust="0"/>
    <p:restoredTop sz="94660"/>
  </p:normalViewPr>
  <p:slideViewPr>
    <p:cSldViewPr>
      <p:cViewPr varScale="1">
        <p:scale>
          <a:sx n="43" d="100"/>
          <a:sy n="43" d="100"/>
        </p:scale>
        <p:origin x="-1116" y="-1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942788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82A8739-2A1F-4826-8625-EC2A73526E81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82A8739-2A1F-4826-8625-EC2A73526E81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4100" name="Номер слайда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82A8739-2A1F-4826-8625-EC2A73526E81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 defTabSz="584200"/>
          </a:lstStyle>
          <a:p>
            <a:r>
              <a:t>Текст заголовка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 defTabSz="584200">
              <a:spcBef>
                <a:spcPts val="0"/>
              </a:spcBef>
              <a:buSzTx/>
              <a:buNone/>
              <a:defRPr sz="4400"/>
            </a:lvl1pPr>
            <a:lvl2pPr marL="0" indent="228600" algn="ctr" defTabSz="584200">
              <a:spcBef>
                <a:spcPts val="0"/>
              </a:spcBef>
              <a:buSzTx/>
              <a:buNone/>
              <a:defRPr sz="4400"/>
            </a:lvl2pPr>
            <a:lvl3pPr marL="0" indent="457200" algn="ctr" defTabSz="584200">
              <a:spcBef>
                <a:spcPts val="0"/>
              </a:spcBef>
              <a:buSzTx/>
              <a:buNone/>
              <a:defRPr sz="4400"/>
            </a:lvl3pPr>
            <a:lvl4pPr marL="0" indent="685800" algn="ctr" defTabSz="584200">
              <a:spcBef>
                <a:spcPts val="0"/>
              </a:spcBef>
              <a:buSzTx/>
              <a:buNone/>
              <a:defRPr sz="4400"/>
            </a:lvl4pPr>
            <a:lvl5pPr marL="0" indent="914400" algn="ctr" defTabSz="584200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 defTabSz="584200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>
          <a:xfrm>
            <a:off x="1219200" y="12712706"/>
            <a:ext cx="5689600" cy="732365"/>
          </a:xfrm>
          <a:prstGeom prst="rect">
            <a:avLst/>
          </a:prstGeom>
        </p:spPr>
        <p:txBody>
          <a:bodyPr lIns="243834" tIns="121917" rIns="243834" bIns="121917"/>
          <a:lstStyle>
            <a:lvl1pPr>
              <a:defRPr/>
            </a:lvl1pPr>
          </a:lstStyle>
          <a:p>
            <a:pPr>
              <a:defRPr/>
            </a:pPr>
            <a:fld id="{77C81051-1E24-4D3E-A9F3-873EFEAC5142}" type="datetime1">
              <a:rPr lang="ru-RU" smtClean="0"/>
              <a:pPr>
                <a:defRPr/>
              </a:pPr>
              <a:t>20.09.2016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331200" y="12712706"/>
            <a:ext cx="7721600" cy="732365"/>
          </a:xfrm>
          <a:prstGeom prst="rect">
            <a:avLst/>
          </a:prstGeom>
        </p:spPr>
        <p:txBody>
          <a:bodyPr lIns="243834" tIns="121917" rIns="243834" bIns="121917"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Новая бизнес-модель</a:t>
            </a: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922583" y="13010554"/>
            <a:ext cx="520975" cy="51360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9254A-1625-4BDB-A8E8-4385F9B455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90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04695" y="8572279"/>
            <a:ext cx="23566264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bg1"/>
                </a:solidFill>
              </a:rPr>
              <a:t>THE FUTURE OF IN-ROOM TECHNOLOGIES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3608" y="2753544"/>
            <a:ext cx="5688632" cy="34375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75441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11936581" y="3650397"/>
            <a:ext cx="11276005" cy="641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Communication </a:t>
            </a:r>
            <a:br/>
            <a:r>
              <a:t>with hotel staff</a:t>
            </a:r>
          </a:p>
          <a:p>
            <a:pPr algn="l" defTabSz="584200">
              <a:lnSpc>
                <a:spcPct val="50000"/>
              </a:lnSpc>
              <a:defRPr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A built-in messenger allows your guests to communicate </a:t>
            </a:r>
            <a:br/>
            <a:r>
              <a:t>with hotel staff and even directly with the hotel manager, </a:t>
            </a:r>
            <a:br/>
            <a:r>
              <a:t>and vice-versa. Hoteza TV guarantees that you receive </a:t>
            </a:r>
            <a:br/>
            <a:r>
              <a:t>the most accurate and genuine feedback from your guests!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The Questionnaire module allows you understand and analyze </a:t>
            </a:r>
            <a:br/>
            <a:r>
              <a:t>your guests’ needs and instantly increase the guest satisfaction level.</a:t>
            </a:r>
          </a:p>
        </p:txBody>
      </p:sp>
      <p:sp>
        <p:nvSpPr>
          <p:cNvPr id="301" name="Shape 301"/>
          <p:cNvSpPr/>
          <p:nvPr/>
        </p:nvSpPr>
        <p:spPr>
          <a:xfrm>
            <a:off x="2628597" y="3558960"/>
            <a:ext cx="6598081" cy="6598080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/>
            </a:pPr>
            <a:endParaRPr/>
          </a:p>
        </p:txBody>
      </p:sp>
      <p:pic>
        <p:nvPicPr>
          <p:cNvPr id="30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0137" y="5270500"/>
            <a:ext cx="3175001" cy="3175000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5174" y="6871968"/>
            <a:ext cx="23566264" cy="344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sz="7200" dirty="0" smtClean="0">
                <a:solidFill>
                  <a:schemeClr val="bg1"/>
                </a:solidFill>
              </a:rPr>
              <a:t>THE VARIETY OF</a:t>
            </a:r>
          </a:p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sz="7200" dirty="0" smtClean="0">
                <a:solidFill>
                  <a:schemeClr val="bg1"/>
                </a:solidFill>
              </a:rPr>
              <a:t>GUEST-FACING SOLUTIONS</a:t>
            </a:r>
            <a:endParaRPr sz="7200" dirty="0">
              <a:solidFill>
                <a:schemeClr val="bg1"/>
              </a:solidFill>
            </a:endParaRP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9498" y="2393504"/>
            <a:ext cx="4170694" cy="2520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749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2193392" y="-148961"/>
            <a:ext cx="13009518" cy="14871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3416136" y="2220513"/>
            <a:ext cx="9739840" cy="927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57200" marR="457200" algn="l" defTabSz="642937">
              <a:lnSpc>
                <a:spcPct val="130000"/>
              </a:lnSpc>
              <a:spcBef>
                <a:spcPts val="500"/>
              </a:spcBef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HOTPAD: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In-room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tablets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even better guest experience</a:t>
            </a:r>
          </a:p>
          <a:p>
            <a:pPr marL="457200" marR="457200" algn="l" defTabSz="642937">
              <a:lnSpc>
                <a:spcPct val="40000"/>
              </a:lnSpc>
              <a:spcBef>
                <a:spcPts val="500"/>
              </a:spcBef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marR="457200" algn="l" defTabSz="642937">
              <a:lnSpc>
                <a:spcPct val="170000"/>
              </a:lnSpc>
              <a:spcBef>
                <a:spcPts val="500"/>
              </a:spcBef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Hoteza it’s possible to have in-rooms tablets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guestrooms which will work under management of the single CMS, the same which manages the content for TV screens and mobile applications.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1" y="-1337218"/>
            <a:ext cx="12193392" cy="172477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ettopbox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0049" y="-1997966"/>
            <a:ext cx="14484717" cy="1999666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0" y="0"/>
            <a:ext cx="12189178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526164" y="2407364"/>
            <a:ext cx="9441700" cy="8926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TV: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Set-top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no STB to consider, you can mount the TV closer to the wall and have the freedom of choice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place it exactly where you want. Also absence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STB decreases the risk of malfunctioning to zero.</a:t>
            </a: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STB solution is also available for non-compatible TVs, i.e. for bathroom TVs or for large screens in public areas.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0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5199" y="0"/>
            <a:ext cx="19979607" cy="13716000"/>
          </a:xfrm>
          <a:prstGeom prst="rect">
            <a:avLst/>
          </a:prstGeom>
        </p:spPr>
      </p:pic>
      <p:sp>
        <p:nvSpPr>
          <p:cNvPr id="7" name="Shape 309"/>
          <p:cNvSpPr/>
          <p:nvPr/>
        </p:nvSpPr>
        <p:spPr>
          <a:xfrm>
            <a:off x="12187766" y="0"/>
            <a:ext cx="12189179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306"/>
          <p:cNvSpPr/>
          <p:nvPr/>
        </p:nvSpPr>
        <p:spPr>
          <a:xfrm>
            <a:off x="13670769" y="1623564"/>
            <a:ext cx="9223169" cy="9986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HOTEZA MOBILE: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HOTEL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TOUCH: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5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— a mobile hotel application for improving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with hotel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guests and creating revenue opportunities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application is downloaded and installed onto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guests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devices in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just few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seconds allowing them to use hotel services in an easy and fast way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having to call or ask reception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5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HSIA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4609" y="-1"/>
            <a:ext cx="1662441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0" y="0"/>
            <a:ext cx="12189178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521104" y="3224891"/>
            <a:ext cx="9223169" cy="726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HSIA: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High-speed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Access</a:t>
            </a:r>
          </a:p>
          <a:p>
            <a:pPr algn="l" defTabSz="584200">
              <a:lnSpc>
                <a:spcPct val="5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you need to do is to enter room number / last name or mobile phone number. Thus Hoteza HSIA solves 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problem of overload Internet channel and fairly distributes the speed among users.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logi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0232" y="-1"/>
            <a:ext cx="2057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12187766" y="0"/>
            <a:ext cx="12189179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13840931" y="5648889"/>
            <a:ext cx="9009849" cy="2418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/>
              <a:t>Brand support</a:t>
            </a: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The landing page can be branded in accordance </a:t>
            </a: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with the corporate style of the hotel.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5665476575686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0552" y="2150312"/>
            <a:ext cx="21460746" cy="1158395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524000" y="4081259"/>
            <a:ext cx="12199995" cy="5553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/>
              <a:t>Bring-your-own-device (BYOD) technology*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/>
          </a:p>
          <a:p>
            <a:pPr algn="l" defTabSz="584200">
              <a:lnSpc>
                <a:spcPct val="5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Screen mirroring by Hoteza enables the guest to mirror </a:t>
            </a:r>
            <a:br>
              <a:rPr dirty="0"/>
            </a:br>
            <a:r>
              <a:rPr dirty="0"/>
              <a:t>his devices on the TV, and push content to truly bring </a:t>
            </a:r>
            <a:br>
              <a:rPr dirty="0"/>
            </a:br>
            <a:r>
              <a:rPr dirty="0"/>
              <a:t>that home-from-home experience to his room, </a:t>
            </a:r>
            <a:br>
              <a:rPr dirty="0"/>
            </a:br>
            <a:r>
              <a:rPr dirty="0"/>
              <a:t>in HD video quality including sound.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 marL="321027" indent="-321027" algn="l" defTabSz="584200">
              <a:lnSpc>
                <a:spcPct val="170000"/>
              </a:lnSpc>
              <a:buSzPct val="75000"/>
              <a:buChar char="*"/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For devices with Wi-Fi Direct support only.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lobby_04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3495" y="-4805751"/>
            <a:ext cx="28262062" cy="18589485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-4896" y="0"/>
            <a:ext cx="12192001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1527741" y="2764764"/>
            <a:ext cx="9019472" cy="818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UPSALES: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Lobby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Hoteza Lobby, your guests can get information on your hotel, special offer and the nearest tourist attractions, plus view flight timetables and weather forecasts.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 user-friendly interface, the touch-screen application is simple to navigate for any user.</a:t>
            </a:r>
          </a:p>
        </p:txBody>
      </p:sp>
      <p:pic>
        <p:nvPicPr>
          <p:cNvPr id="323" name="Lobb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1225" y="5927724"/>
            <a:ext cx="11685538" cy="11711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-127000" y="5057800"/>
            <a:ext cx="24637999" cy="86582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995" y="-1464233"/>
            <a:ext cx="3877573" cy="78639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5364357" y="5777880"/>
            <a:ext cx="13396295" cy="524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90000"/>
              </a:lnSpc>
              <a:defRPr sz="58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/>
              <a:t>The partner who is trusted</a:t>
            </a:r>
          </a:p>
          <a:p>
            <a:pPr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We are a team of passionate people offering innovative products to improve </a:t>
            </a:r>
            <a:br>
              <a:rPr dirty="0"/>
            </a:br>
            <a:r>
              <a:rPr dirty="0"/>
              <a:t>hospitality industry and traveler’s experience. </a:t>
            </a:r>
          </a:p>
          <a:p>
            <a:pPr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/>
          </a:p>
          <a:p>
            <a:pPr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We are developing new technologies so that our customers could communicate</a:t>
            </a:r>
            <a:br>
              <a:rPr dirty="0"/>
            </a:br>
            <a:r>
              <a:rPr dirty="0"/>
              <a:t>with their guests in the best way – before, during and after their stay.</a:t>
            </a:r>
          </a:p>
        </p:txBody>
      </p:sp>
      <p:grpSp>
        <p:nvGrpSpPr>
          <p:cNvPr id="144" name="Group 144"/>
          <p:cNvGrpSpPr/>
          <p:nvPr/>
        </p:nvGrpSpPr>
        <p:grpSpPr>
          <a:xfrm>
            <a:off x="3200029" y="881336"/>
            <a:ext cx="18390342" cy="4171080"/>
            <a:chOff x="0" y="0"/>
            <a:chExt cx="18390341" cy="4171079"/>
          </a:xfrm>
        </p:grpSpPr>
        <p:pic>
          <p:nvPicPr>
            <p:cNvPr id="139" name="chizhikov@2x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56221" cy="417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gunko@2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77783" y="0"/>
              <a:ext cx="2756221" cy="417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portnikov@2x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11100847" y="0"/>
              <a:ext cx="3638212" cy="417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nb@2x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>
              <a:off x="7155567" y="0"/>
              <a:ext cx="3123718" cy="417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isaeva@2x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560622" y="0"/>
              <a:ext cx="2829720" cy="4171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96445" y="11754544"/>
            <a:ext cx="2043627" cy="1234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hotsig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84977" y="-5671392"/>
            <a:ext cx="19431001" cy="2748546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13583666" y="2564710"/>
            <a:ext cx="9190824" cy="858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UPSALES: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HotSign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HotSign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allows you to take advantage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transmitting audiovisual content in real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ncrease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service level.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Loading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customization and management can be performed from anywhere in the world.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Reduction in printing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savings on labor costs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cm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26684" y="0"/>
            <a:ext cx="2056371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2526764" y="-12700"/>
            <a:ext cx="12448350" cy="13741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14220615" y="3374933"/>
            <a:ext cx="9009849" cy="696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content management system (CMS)</a:t>
            </a:r>
          </a:p>
          <a:p>
            <a:pPr algn="l" defTabSz="584200">
              <a:lnSpc>
                <a:spcPct val="5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systems – Hoteza TV,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HotPad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Hoteza Mobile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others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managed through a single cloud-based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(Hoteza CMS) that may be accessed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operated from any point of the world.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videocont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3214" y="-1325034"/>
            <a:ext cx="27432001" cy="182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0" y="0"/>
            <a:ext cx="12189178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524577" y="3367626"/>
            <a:ext cx="9461294" cy="700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management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video content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TV channels, video about resort, live-video from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restarurants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lifts. Video content generator on schedule with streaming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 in public areas and guestroom TVs.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7"/>
          <p:cNvSpPr/>
          <p:nvPr/>
        </p:nvSpPr>
        <p:spPr>
          <a:xfrm>
            <a:off x="0" y="-42640"/>
            <a:ext cx="12448350" cy="13741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1849946"/>
            <a:ext cx="13596499" cy="10197374"/>
          </a:xfrm>
          <a:prstGeom prst="rect">
            <a:avLst/>
          </a:prstGeom>
        </p:spPr>
      </p:pic>
      <p:sp>
        <p:nvSpPr>
          <p:cNvPr id="271" name="Shape 271"/>
          <p:cNvSpPr/>
          <p:nvPr/>
        </p:nvSpPr>
        <p:spPr>
          <a:xfrm>
            <a:off x="14576556" y="4697760"/>
            <a:ext cx="8056604" cy="3885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584200">
              <a:lnSpc>
                <a:spcPct val="17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brand standards and customized design will make help to make unique the stay of your guests.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7"/>
          <p:cNvSpPr/>
          <p:nvPr/>
        </p:nvSpPr>
        <p:spPr>
          <a:xfrm>
            <a:off x="11935650" y="-25400"/>
            <a:ext cx="12448350" cy="13741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1246784" y="4841776"/>
            <a:ext cx="8056604" cy="3885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584200">
              <a:lnSpc>
                <a:spcPct val="17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brand standards and customized design will make help to make unique the stay of your guests.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44" y="1635866"/>
            <a:ext cx="13816310" cy="1033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47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revenu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3554" y="12699"/>
            <a:ext cx="2056904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0" y="0"/>
            <a:ext cx="12189178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521767" y="1234346"/>
            <a:ext cx="11015655" cy="1124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</a:t>
            </a:r>
          </a:p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revenues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well as improving your customer service, Hoteza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solutions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hotel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ideal opportunity to promote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upsell your facilities and partner services thus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generating additional revenue.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enriches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guest experience and helps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increase in-room sales: Room-service breakfast or 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dinner orders, or even a bottle of chilled champagne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all available to your guests via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 in-room tablet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screen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or right from the guest’s own smartphone.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6" name="tv-hoteza-present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52020" y="13769233"/>
            <a:ext cx="18821640" cy="13044701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pecia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9474" y="-156951"/>
            <a:ext cx="20421982" cy="1402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tv-hoteza-presentation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832761" y="14670881"/>
            <a:ext cx="24511001" cy="16987823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12191010" y="-1400210"/>
            <a:ext cx="12196268" cy="173941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53585F"/>
                </a:solidFill>
              </a:defRPr>
            </a:pP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4094145" y="2825552"/>
            <a:ext cx="8955940" cy="7906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Visualize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offerings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Hoteza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guests with comprehensive, </a:t>
            </a:r>
            <a:b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up-to-date and visual information which is limited only by your fantasy!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easily make changes to the design, products, options, languages and prices in real-time without impacting your guests’ use of the service.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2" y="-1278904"/>
            <a:ext cx="24415352" cy="178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1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brand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891" y="-21167"/>
            <a:ext cx="21913034" cy="1454484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0" y="0"/>
            <a:ext cx="12189178" cy="13741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526164" y="4004813"/>
            <a:ext cx="9009849" cy="573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Information about hotel </a:t>
            </a:r>
            <a:br/>
            <a:r>
              <a:t>and the resort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/>
          </a:p>
          <a:p>
            <a:pPr algn="l" defTabSz="584200">
              <a:lnSpc>
                <a:spcPct val="160000"/>
              </a:lnSpc>
              <a:defRPr sz="26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Detailed information about the hotel and on resort attractions and integration with interactive maps helps to keep your  guests informed about places </a:t>
            </a:r>
            <a:br/>
            <a:r>
              <a:t>of note and interest such as bars, restaurants, clubs and so on. All designed to save your guests’ time.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13"/>
            <a:ext cx="17736616" cy="13481739"/>
          </a:xfrm>
          <a:prstGeom prst="rect">
            <a:avLst/>
          </a:prstGeom>
        </p:spPr>
      </p:pic>
      <p:sp>
        <p:nvSpPr>
          <p:cNvPr id="6" name="Shape 326"/>
          <p:cNvSpPr/>
          <p:nvPr/>
        </p:nvSpPr>
        <p:spPr>
          <a:xfrm>
            <a:off x="11839506" y="10170368"/>
            <a:ext cx="12089798" cy="274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201460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SCHEME OF HOTEZA-HDL COMMUNICATION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2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08868" y="4682624"/>
            <a:ext cx="23566264" cy="2609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/>
              <a:t>We create smart solutions </a:t>
            </a:r>
            <a:br>
              <a:rPr dirty="0"/>
            </a:br>
            <a:r>
              <a:rPr dirty="0"/>
              <a:t>which help hotel guests to receive </a:t>
            </a:r>
            <a:br>
              <a:rPr dirty="0"/>
            </a:br>
            <a:r>
              <a:rPr dirty="0"/>
              <a:t>the most positive emotions of their stay.</a:t>
            </a:r>
          </a:p>
        </p:txBody>
      </p:sp>
      <p:pic>
        <p:nvPicPr>
          <p:cNvPr id="14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3474" y="9067412"/>
            <a:ext cx="2165066" cy="16237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48" name="Shape 148"/>
          <p:cNvSpPr/>
          <p:nvPr/>
        </p:nvSpPr>
        <p:spPr>
          <a:xfrm>
            <a:off x="656538" y="10733467"/>
            <a:ext cx="4138953" cy="15985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numCol="1" anchor="ctr">
            <a:spAutoFit/>
          </a:bodyPr>
          <a:lstStyle/>
          <a:p>
            <a:pPr>
              <a:lnSpc>
                <a:spcPct val="150000"/>
              </a:lnSpc>
              <a:defRPr sz="2100" cap="all"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rPr dirty="0"/>
              <a:t>Mobile </a:t>
            </a:r>
          </a:p>
          <a:p>
            <a:pPr>
              <a:lnSpc>
                <a:spcPct val="150000"/>
              </a:lnSpc>
              <a:defRPr sz="2100" cap="all"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rPr lang="en-US" dirty="0" smtClean="0"/>
              <a:t>A</a:t>
            </a:r>
            <a:r>
              <a:rPr dirty="0" smtClean="0"/>
              <a:t>pplications</a:t>
            </a:r>
            <a:endParaRPr lang="en-US" dirty="0" smtClean="0"/>
          </a:p>
          <a:p>
            <a:pPr>
              <a:lnSpc>
                <a:spcPct val="150000"/>
              </a:lnSpc>
              <a:defRPr sz="2100" cap="all"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rPr lang="en-US" dirty="0" smtClean="0"/>
              <a:t> (IN-ROOM AND STANDALONE)</a:t>
            </a:r>
            <a:endParaRPr dirty="0"/>
          </a:p>
        </p:txBody>
      </p:sp>
      <p:grpSp>
        <p:nvGrpSpPr>
          <p:cNvPr id="152" name="Group 152"/>
          <p:cNvGrpSpPr/>
          <p:nvPr/>
        </p:nvGrpSpPr>
        <p:grpSpPr>
          <a:xfrm>
            <a:off x="6359935" y="9068117"/>
            <a:ext cx="2140891" cy="2823562"/>
            <a:chOff x="86677" y="0"/>
            <a:chExt cx="2140889" cy="2823560"/>
          </a:xfrm>
        </p:grpSpPr>
        <p:pic>
          <p:nvPicPr>
            <p:cNvPr id="150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0241" y="0"/>
              <a:ext cx="2033762" cy="1646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Shape 151"/>
            <p:cNvSpPr/>
            <p:nvPr/>
          </p:nvSpPr>
          <p:spPr>
            <a:xfrm>
              <a:off x="86677" y="2104239"/>
              <a:ext cx="2140891" cy="71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lnSpc>
                  <a:spcPct val="150000"/>
                </a:lnSpc>
                <a:defRPr sz="2100" cap="all">
                  <a:solidFill>
                    <a:srgbClr val="FFFFFF"/>
                  </a:solidFill>
                  <a:latin typeface="Gotham Pro Bold"/>
                  <a:ea typeface="Gotham Pro Bold"/>
                  <a:cs typeface="Gotham Pro Bold"/>
                  <a:sym typeface="Gotham Pro Bold"/>
                </a:defRPr>
              </a:pPr>
              <a:r>
                <a:t>Premium </a:t>
              </a:r>
              <a:br/>
              <a:r>
                <a:t>IPTV systems</a:t>
              </a:r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11133556" y="9061703"/>
            <a:ext cx="2116887" cy="3012898"/>
            <a:chOff x="325773" y="0"/>
            <a:chExt cx="2116886" cy="3012897"/>
          </a:xfrm>
        </p:grpSpPr>
        <p:pic>
          <p:nvPicPr>
            <p:cNvPr id="153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815693" y="0"/>
              <a:ext cx="1136893" cy="16465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325773" y="1940560"/>
              <a:ext cx="2116888" cy="1072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lnSpc>
                  <a:spcPct val="150000"/>
                </a:lnSpc>
                <a:defRPr sz="2100" cap="all">
                  <a:solidFill>
                    <a:srgbClr val="FFFFFF"/>
                  </a:solidFill>
                  <a:latin typeface="Gotham Pro Bold"/>
                  <a:ea typeface="Gotham Pro Bold"/>
                  <a:cs typeface="Gotham Pro Bold"/>
                  <a:sym typeface="Gotham Pro Bold"/>
                </a:defRPr>
              </a:pPr>
              <a:r>
                <a:t>Interactive </a:t>
              </a:r>
              <a:br/>
              <a:r>
                <a:t>solutions </a:t>
              </a:r>
              <a:br/>
              <a:r>
                <a:t>for lobbies</a:t>
              </a:r>
            </a:p>
          </p:txBody>
        </p:sp>
      </p:grpSp>
      <p:sp>
        <p:nvSpPr>
          <p:cNvPr id="157" name="Shape 157"/>
          <p:cNvSpPr/>
          <p:nvPr/>
        </p:nvSpPr>
        <p:spPr>
          <a:xfrm>
            <a:off x="15461953" y="11008131"/>
            <a:ext cx="2623620" cy="10723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numCol="1" anchor="ctr">
            <a:spAutoFit/>
          </a:bodyPr>
          <a:lstStyle/>
          <a:p>
            <a:pPr>
              <a:lnSpc>
                <a:spcPct val="150000"/>
              </a:lnSpc>
              <a:defRPr sz="2100" cap="all"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Innovative </a:t>
            </a:r>
            <a:br/>
            <a:r>
              <a:t>digital signage</a:t>
            </a:r>
            <a:br/>
            <a:r>
              <a:t>solutions</a:t>
            </a:r>
          </a:p>
        </p:txBody>
      </p:sp>
      <p:grpSp>
        <p:nvGrpSpPr>
          <p:cNvPr id="161" name="Group 161"/>
          <p:cNvGrpSpPr/>
          <p:nvPr/>
        </p:nvGrpSpPr>
        <p:grpSpPr>
          <a:xfrm>
            <a:off x="20048546" y="9232900"/>
            <a:ext cx="2746833" cy="2671061"/>
            <a:chOff x="388848" y="0"/>
            <a:chExt cx="2746832" cy="2671060"/>
          </a:xfrm>
        </p:grpSpPr>
        <p:sp>
          <p:nvSpPr>
            <p:cNvPr id="159" name="Shape 159"/>
            <p:cNvSpPr/>
            <p:nvPr/>
          </p:nvSpPr>
          <p:spPr>
            <a:xfrm>
              <a:off x="388848" y="1951739"/>
              <a:ext cx="2746833" cy="719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lnSpc>
                  <a:spcPct val="150000"/>
                </a:lnSpc>
                <a:defRPr sz="2100" cap="all">
                  <a:solidFill>
                    <a:srgbClr val="FFFFFF"/>
                  </a:solidFill>
                  <a:latin typeface="Gotham Pro Bold"/>
                  <a:ea typeface="Gotham Pro Bold"/>
                  <a:cs typeface="Gotham Pro Bold"/>
                  <a:sym typeface="Gotham Pro Bold"/>
                </a:defRPr>
              </a:pPr>
              <a:r>
                <a:t>High speed </a:t>
              </a:r>
              <a:br/>
              <a:r>
                <a:t>Internet access</a:t>
              </a:r>
            </a:p>
          </p:txBody>
        </p:sp>
        <p:pic>
          <p:nvPicPr>
            <p:cNvPr id="160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84141" y="0"/>
              <a:ext cx="2098330" cy="12687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82382" y="1440019"/>
            <a:ext cx="2768436" cy="167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79965" y="9083768"/>
            <a:ext cx="787595" cy="16463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4" b="14684"/>
          <a:stretch>
            <a:fillRect/>
          </a:stretch>
        </p:blipFill>
        <p:spPr>
          <a:xfrm>
            <a:off x="-481408" y="-327839"/>
            <a:ext cx="24842760" cy="15034711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808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5174" y="6748249"/>
            <a:ext cx="23566264" cy="368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sz="7200" dirty="0" smtClean="0">
                <a:solidFill>
                  <a:schemeClr val="bg1"/>
                </a:solidFill>
              </a:rPr>
              <a:t>ROOM CONTROL</a:t>
            </a:r>
          </a:p>
          <a:p>
            <a:pPr>
              <a:lnSpc>
                <a:spcPct val="160000"/>
              </a:lnSpc>
              <a:defRPr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lang="en-US" sz="7200" dirty="0" err="1" smtClean="0">
                <a:solidFill>
                  <a:schemeClr val="bg1"/>
                </a:solidFill>
              </a:rPr>
              <a:t>INTEGRATeD</a:t>
            </a:r>
            <a:r>
              <a:rPr lang="en-US" sz="7200" dirty="0" smtClean="0">
                <a:solidFill>
                  <a:schemeClr val="bg1"/>
                </a:solidFill>
              </a:rPr>
              <a:t> </a:t>
            </a:r>
            <a:r>
              <a:rPr lang="en-US" sz="7200" dirty="0" err="1" smtClean="0">
                <a:solidFill>
                  <a:schemeClr val="bg1"/>
                </a:solidFill>
              </a:rPr>
              <a:t>InSTALLATIONS</a:t>
            </a:r>
            <a:endParaRPr sz="7200" dirty="0">
              <a:solidFill>
                <a:schemeClr val="bg1"/>
              </a:solidFill>
            </a:endParaRP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9498" y="2393504"/>
            <a:ext cx="4170694" cy="2520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267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andahotels.com/uploadfile/2015/1217/201512170558193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45"/>
            <a:ext cx="24384000" cy="159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309" y="9939627"/>
            <a:ext cx="24412309" cy="3970312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lIns="243834" tIns="121917" rIns="243834" bIns="121917" rtlCol="0">
            <a:spAutoFit/>
          </a:bodyPr>
          <a:lstStyle/>
          <a:p>
            <a:pPr algn="l"/>
            <a:endParaRPr lang="en-GB" sz="2800" b="1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sz="6400" b="1" dirty="0" smtClean="0">
                <a:solidFill>
                  <a:schemeClr val="bg1"/>
                </a:solidFill>
                <a:latin typeface="Myriad Pro" pitchFamily="34" charset="0"/>
              </a:rPr>
              <a:t>Wanda Reign Chengdu Hotel </a:t>
            </a:r>
            <a:r>
              <a:rPr lang="en-GB" sz="6400" b="1" dirty="0">
                <a:solidFill>
                  <a:schemeClr val="bg1"/>
                </a:solidFill>
                <a:latin typeface="Myriad Pro" pitchFamily="34" charset="0"/>
              </a:rPr>
              <a:t>5*</a:t>
            </a: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240 rooms / Chengdu / 2015 </a:t>
            </a:r>
            <a:r>
              <a:rPr lang="en-GB" dirty="0" smtClean="0"/>
              <a:t> 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Hoteza </a:t>
            </a:r>
            <a:r>
              <a:rPr lang="en-GB" dirty="0" err="1" smtClean="0">
                <a:solidFill>
                  <a:schemeClr val="bg1"/>
                </a:solidFill>
                <a:latin typeface="Myriad Pro" pitchFamily="34" charset="0"/>
              </a:rPr>
              <a:t>HotPad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endParaRPr lang="en-GB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697" y="623159"/>
            <a:ext cx="3230583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hotelspreference.com/_cache/Hotel_Photo/21499/Vue-Sud-Wei-Retreat-Tianmu-Lake-Chine_1200.600.crop:S.photo.4fd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356"/>
            <a:ext cx="27450712" cy="137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309" y="9939627"/>
            <a:ext cx="24412309" cy="3970312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lIns="243834" tIns="121917" rIns="243834" bIns="121917" rtlCol="0">
            <a:spAutoFit/>
          </a:bodyPr>
          <a:lstStyle/>
          <a:p>
            <a:pPr algn="l"/>
            <a:endParaRPr lang="en-GB" sz="2800" b="1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sz="6400" b="1" dirty="0" smtClean="0">
                <a:solidFill>
                  <a:schemeClr val="bg1"/>
                </a:solidFill>
                <a:latin typeface="Myriad Pro" pitchFamily="34" charset="0"/>
              </a:rPr>
              <a:t>Wei Retreat </a:t>
            </a:r>
            <a:r>
              <a:rPr lang="en-GB" sz="6400" b="1" dirty="0" err="1" smtClean="0">
                <a:solidFill>
                  <a:schemeClr val="bg1"/>
                </a:solidFill>
                <a:latin typeface="Myriad Pro" pitchFamily="34" charset="0"/>
              </a:rPr>
              <a:t>Tianmu</a:t>
            </a:r>
            <a:r>
              <a:rPr lang="en-GB" sz="6400" b="1" dirty="0" smtClean="0">
                <a:solidFill>
                  <a:schemeClr val="bg1"/>
                </a:solidFill>
                <a:latin typeface="Myriad Pro" pitchFamily="34" charset="0"/>
              </a:rPr>
              <a:t> Lake Boutique Hotel </a:t>
            </a:r>
            <a:r>
              <a:rPr lang="en-GB" sz="6400" b="1" dirty="0">
                <a:solidFill>
                  <a:schemeClr val="bg1"/>
                </a:solidFill>
                <a:latin typeface="Myriad Pro" pitchFamily="34" charset="0"/>
              </a:rPr>
              <a:t>5*</a:t>
            </a: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50 rooms / Chengdu / 2015 </a:t>
            </a:r>
            <a:r>
              <a:rPr lang="en-GB" dirty="0" smtClean="0"/>
              <a:t> 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Hoteza </a:t>
            </a:r>
            <a:r>
              <a:rPr lang="en-GB" dirty="0" err="1" smtClean="0">
                <a:solidFill>
                  <a:schemeClr val="bg1"/>
                </a:solidFill>
                <a:latin typeface="Myriad Pro" pitchFamily="34" charset="0"/>
              </a:rPr>
              <a:t>HotPad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endParaRPr lang="en-GB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697" y="623159"/>
            <a:ext cx="3230583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309" y="9939627"/>
            <a:ext cx="24412309" cy="3539424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lIns="243834" tIns="121917" rIns="243834" bIns="121917" rtlCol="0">
            <a:spAutoFit/>
          </a:bodyPr>
          <a:lstStyle/>
          <a:p>
            <a:r>
              <a:rPr lang="en-GB" sz="6400" b="1" dirty="0">
                <a:solidFill>
                  <a:schemeClr val="bg1"/>
                </a:solidFill>
                <a:latin typeface="Myriad Pro" pitchFamily="34" charset="0"/>
              </a:rPr>
              <a:t>Radisson Blu Chelyabinsk 5*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211 rooms / Chelyabinsk / 2014</a:t>
            </a:r>
          </a:p>
          <a:p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Hoteza TV</a:t>
            </a:r>
            <a:r>
              <a:rPr lang="en-GB" smtClean="0">
                <a:solidFill>
                  <a:schemeClr val="bg1"/>
                </a:solidFill>
                <a:latin typeface="Myriad Pro" pitchFamily="34" charset="0"/>
              </a:rPr>
              <a:t>, Hoteza Mobile, Hoteza </a:t>
            </a:r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HSIA</a:t>
            </a:r>
          </a:p>
          <a:p>
            <a:endParaRPr lang="en-GB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365" y="329275"/>
            <a:ext cx="4079915" cy="2466448"/>
          </a:xfrm>
          <a:prstGeom prst="rect">
            <a:avLst/>
          </a:prstGeom>
        </p:spPr>
      </p:pic>
      <p:pic>
        <p:nvPicPr>
          <p:cNvPr id="3074" name="Picture 2" descr="http://www.wandahotels.com/uploadfile/2016/0302/201603020614146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2"/>
            <a:ext cx="24384000" cy="159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28309" y="9939627"/>
            <a:ext cx="24412309" cy="3970312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lIns="243834" tIns="121917" rIns="243834" bIns="121917" rtlCol="0">
            <a:spAutoFit/>
          </a:bodyPr>
          <a:lstStyle/>
          <a:p>
            <a:pPr algn="l"/>
            <a:endParaRPr lang="en-GB" sz="2800" b="1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sz="6400" b="1" dirty="0" smtClean="0">
                <a:solidFill>
                  <a:schemeClr val="bg1"/>
                </a:solidFill>
                <a:latin typeface="Myriad Pro" pitchFamily="34" charset="0"/>
              </a:rPr>
              <a:t>Wanda Reign Shanghai on the Bund </a:t>
            </a:r>
            <a:r>
              <a:rPr lang="en-GB" sz="6400" b="1" dirty="0">
                <a:solidFill>
                  <a:schemeClr val="bg1"/>
                </a:solidFill>
                <a:latin typeface="Myriad Pro" pitchFamily="34" charset="0"/>
              </a:rPr>
              <a:t>5*</a:t>
            </a: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193 rooms / Shanghai / 2016 </a:t>
            </a:r>
            <a:r>
              <a:rPr lang="en-GB" dirty="0" smtClean="0"/>
              <a:t> 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marL="180000" algn="l"/>
            <a:r>
              <a:rPr lang="en-GB" dirty="0" smtClean="0">
                <a:solidFill>
                  <a:schemeClr val="bg1"/>
                </a:solidFill>
                <a:latin typeface="Myriad Pro" pitchFamily="34" charset="0"/>
              </a:rPr>
              <a:t>Hoteza </a:t>
            </a:r>
            <a:r>
              <a:rPr lang="en-GB" dirty="0" err="1" smtClean="0">
                <a:solidFill>
                  <a:schemeClr val="bg1"/>
                </a:solidFill>
                <a:latin typeface="Myriad Pro" pitchFamily="34" charset="0"/>
              </a:rPr>
              <a:t>HotPad</a:t>
            </a:r>
            <a:endParaRPr lang="en-GB" dirty="0" smtClean="0">
              <a:solidFill>
                <a:schemeClr val="bg1"/>
              </a:solidFill>
              <a:latin typeface="Myriad Pro" pitchFamily="34" charset="0"/>
            </a:endParaRPr>
          </a:p>
          <a:p>
            <a:endParaRPr lang="en-GB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697" y="623159"/>
            <a:ext cx="3230583" cy="19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LG-c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642" y="-104277"/>
            <a:ext cx="25507358" cy="13834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-431800" y="-872067"/>
            <a:ext cx="24996709" cy="14874777"/>
          </a:xfrm>
          <a:prstGeom prst="rect">
            <a:avLst/>
          </a:prstGeom>
          <a:solidFill>
            <a:srgbClr val="000000">
              <a:alpha val="197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1601321" y="10702713"/>
            <a:ext cx="14349731" cy="184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10000"/>
              </a:lnSpc>
              <a:defRPr sz="15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lvl1pPr>
          </a:lstStyle>
          <a:p>
            <a:r>
              <a:t>LG Hotel TVs</a:t>
            </a:r>
          </a:p>
        </p:txBody>
      </p:sp>
      <p:sp>
        <p:nvSpPr>
          <p:cNvPr id="331" name="Shape 331"/>
          <p:cNvSpPr/>
          <p:nvPr/>
        </p:nvSpPr>
        <p:spPr>
          <a:xfrm>
            <a:off x="1794933" y="10019021"/>
            <a:ext cx="4688880" cy="162190"/>
          </a:xfrm>
          <a:prstGeom prst="rect">
            <a:avLst/>
          </a:prstGeom>
          <a:solidFill>
            <a:srgbClr val="C8F2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~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lg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76844" y="1757263"/>
            <a:ext cx="11400973" cy="8303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lg01.jpg"/>
          <p:cNvPicPr>
            <a:picLocks noChangeAspect="1"/>
          </p:cNvPicPr>
          <p:nvPr/>
        </p:nvPicPr>
        <p:blipFill>
          <a:blip r:embed="rId3">
            <a:extLst/>
          </a:blip>
          <a:srcRect b="11964"/>
          <a:stretch>
            <a:fillRect/>
          </a:stretch>
        </p:blipFill>
        <p:spPr>
          <a:xfrm>
            <a:off x="1969335" y="2276233"/>
            <a:ext cx="8629636" cy="7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4162283" y="9742998"/>
            <a:ext cx="4040556" cy="1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R="457200" defTabSz="642937">
              <a:lnSpc>
                <a:spcPct val="140000"/>
              </a:lnSpc>
              <a:defRPr sz="4000">
                <a:solidFill>
                  <a:srgbClr val="201460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LG LX761H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32" / 40" / 43"/ 49"/ 55"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WebOS SMART platform</a:t>
            </a:r>
          </a:p>
        </p:txBody>
      </p:sp>
      <p:sp>
        <p:nvSpPr>
          <p:cNvPr id="336" name="Shape 336"/>
          <p:cNvSpPr/>
          <p:nvPr/>
        </p:nvSpPr>
        <p:spPr>
          <a:xfrm>
            <a:off x="14205931" y="9737471"/>
            <a:ext cx="7769748" cy="2763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R="457200" defTabSz="642937">
              <a:lnSpc>
                <a:spcPct val="140000"/>
              </a:lnSpc>
              <a:defRPr sz="4000">
                <a:solidFill>
                  <a:srgbClr val="201460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LG UX960H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49” / 55” / 60”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WebOS SMART platform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CINEMA SCREEN design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ULTRA HD resolution / 3D support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Frontal speakers</a:t>
            </a:r>
          </a:p>
        </p:txBody>
      </p:sp>
      <p:sp>
        <p:nvSpPr>
          <p:cNvPr id="337" name="Shape 337"/>
          <p:cNvSpPr/>
          <p:nvPr/>
        </p:nvSpPr>
        <p:spPr>
          <a:xfrm>
            <a:off x="7085298" y="1274857"/>
            <a:ext cx="10213404" cy="65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cap="all">
                <a:latin typeface="Gotham Pro Black"/>
                <a:ea typeface="Gotham Pro Black"/>
                <a:cs typeface="Gotham Pro Black"/>
                <a:sym typeface="Gotham Pro Black"/>
              </a:defRPr>
            </a:lvl1pPr>
          </a:lstStyle>
          <a:p>
            <a:r>
              <a:t>Professional hotel TVs by LG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amsung-c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924498" y="-1842838"/>
            <a:ext cx="27968898" cy="1573250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-1820334" y="-1107956"/>
            <a:ext cx="26461245" cy="16304651"/>
          </a:xfrm>
          <a:prstGeom prst="rect">
            <a:avLst/>
          </a:prstGeom>
          <a:solidFill>
            <a:srgbClr val="000000">
              <a:alpha val="33645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601321" y="8725355"/>
            <a:ext cx="11259821" cy="3842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10000"/>
              </a:lnSpc>
              <a:defRPr sz="15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Samsung </a:t>
            </a:r>
            <a:br/>
            <a:r>
              <a:t>Hotel TVs</a:t>
            </a:r>
          </a:p>
        </p:txBody>
      </p:sp>
      <p:sp>
        <p:nvSpPr>
          <p:cNvPr id="342" name="Shape 342"/>
          <p:cNvSpPr/>
          <p:nvPr/>
        </p:nvSpPr>
        <p:spPr>
          <a:xfrm>
            <a:off x="1794933" y="7961621"/>
            <a:ext cx="4688880" cy="162190"/>
          </a:xfrm>
          <a:prstGeom prst="rect">
            <a:avLst/>
          </a:prstGeom>
          <a:solidFill>
            <a:srgbClr val="0065F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1934601" y="10041722"/>
            <a:ext cx="4635120" cy="1926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R="457200" defTabSz="642937">
              <a:lnSpc>
                <a:spcPct val="140000"/>
              </a:lnSpc>
              <a:defRPr sz="4000">
                <a:solidFill>
                  <a:srgbClr val="201460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Samsung HD490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32" / 40"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WebOS SMART platform</a:t>
            </a:r>
          </a:p>
        </p:txBody>
      </p:sp>
      <p:sp>
        <p:nvSpPr>
          <p:cNvPr id="345" name="Shape 345"/>
          <p:cNvSpPr/>
          <p:nvPr/>
        </p:nvSpPr>
        <p:spPr>
          <a:xfrm>
            <a:off x="8211531" y="10044114"/>
            <a:ext cx="7769748" cy="2344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R="457200" defTabSz="642937">
              <a:lnSpc>
                <a:spcPct val="140000"/>
              </a:lnSpc>
              <a:defRPr sz="4000">
                <a:solidFill>
                  <a:srgbClr val="201460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Samsung HD690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24" / 28" / 32" / 40" / 48" / 55"</a:t>
            </a:r>
            <a:br/>
            <a:r>
              <a:t>WebOS SMART platform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SLIM design</a:t>
            </a:r>
          </a:p>
        </p:txBody>
      </p:sp>
      <p:sp>
        <p:nvSpPr>
          <p:cNvPr id="346" name="Shape 346"/>
          <p:cNvSpPr/>
          <p:nvPr/>
        </p:nvSpPr>
        <p:spPr>
          <a:xfrm>
            <a:off x="5965443" y="1655857"/>
            <a:ext cx="12453113" cy="65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500" cap="all">
                <a:latin typeface="Gotham Pro Black"/>
                <a:ea typeface="Gotham Pro Black"/>
                <a:cs typeface="Gotham Pro Black"/>
                <a:sym typeface="Gotham Pro Black"/>
              </a:defRPr>
            </a:lvl1pPr>
          </a:lstStyle>
          <a:p>
            <a:r>
              <a:t>Professional hotel TVs by Samsung</a:t>
            </a:r>
          </a:p>
        </p:txBody>
      </p:sp>
      <p:sp>
        <p:nvSpPr>
          <p:cNvPr id="347" name="Shape 347"/>
          <p:cNvSpPr/>
          <p:nvPr/>
        </p:nvSpPr>
        <p:spPr>
          <a:xfrm>
            <a:off x="16212531" y="10044114"/>
            <a:ext cx="7769748" cy="2344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R="457200" defTabSz="642937">
              <a:lnSpc>
                <a:spcPct val="140000"/>
              </a:lnSpc>
              <a:defRPr sz="4000">
                <a:solidFill>
                  <a:srgbClr val="201460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t>Samsung HD790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60” / 55” / 49”</a:t>
            </a:r>
            <a:br/>
            <a:r>
              <a:t>WebOS SMART platform</a:t>
            </a:r>
          </a:p>
          <a:p>
            <a:pPr marR="457200" defTabSz="642937">
              <a:lnSpc>
                <a:spcPct val="140000"/>
              </a:lnSpc>
              <a:defRPr sz="2400">
                <a:solidFill>
                  <a:srgbClr val="201460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ULTRA SLIM design</a:t>
            </a:r>
          </a:p>
        </p:txBody>
      </p:sp>
      <p:pic>
        <p:nvPicPr>
          <p:cNvPr id="348" name="samsun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433" y="3765086"/>
            <a:ext cx="7112556" cy="5769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amsung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2500" y="3732587"/>
            <a:ext cx="7239000" cy="5871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samsung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39011" y="3858881"/>
            <a:ext cx="7366001" cy="5974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9095656" y="5777880"/>
            <a:ext cx="6999780" cy="144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584200">
              <a:lnSpc>
                <a:spcPct val="13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lvl1pPr>
          </a:lstStyle>
          <a:p>
            <a:r>
              <a:rPr dirty="0"/>
              <a:t>Thank </a:t>
            </a:r>
            <a:r>
              <a:rPr dirty="0" smtClean="0"/>
              <a:t>you</a:t>
            </a:r>
            <a:r>
              <a:rPr dirty="0"/>
              <a:t>!</a:t>
            </a:r>
          </a:p>
        </p:txBody>
      </p:sp>
      <p:pic>
        <p:nvPicPr>
          <p:cNvPr id="363" name="pasted-image.pdf"/>
          <p:cNvPicPr>
            <a:picLocks noChangeAspect="1"/>
          </p:cNvPicPr>
          <p:nvPr/>
        </p:nvPicPr>
        <p:blipFill>
          <a:blip r:embed="rId3">
            <a:alphaModFix amt="20211"/>
            <a:extLst/>
          </a:blip>
          <a:stretch>
            <a:fillRect/>
          </a:stretch>
        </p:blipFill>
        <p:spPr>
          <a:xfrm>
            <a:off x="11169246" y="12710808"/>
            <a:ext cx="2045509" cy="422440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-25400" y="10090083"/>
            <a:ext cx="24434801" cy="3645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3458840" y="1539201"/>
            <a:ext cx="17466319" cy="694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lnSpc>
                <a:spcPct val="170000"/>
              </a:lnSpc>
              <a:defRPr sz="10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dirty="0"/>
              <a:t>More than </a:t>
            </a:r>
            <a:r>
              <a:rPr lang="ru-RU" smtClean="0"/>
              <a:t>9</a:t>
            </a:r>
            <a:r>
              <a:rPr smtClean="0"/>
              <a:t>00 </a:t>
            </a:r>
            <a:r>
              <a:t>hotels </a:t>
            </a:r>
          </a:p>
          <a:p>
            <a:pPr>
              <a:lnSpc>
                <a:spcPct val="170000"/>
              </a:lnSpc>
              <a:defRPr sz="40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rPr dirty="0"/>
              <a:t>in Russia and CIS are SMARTEQ customers. </a:t>
            </a:r>
            <a:br>
              <a:rPr dirty="0"/>
            </a:br>
            <a:r>
              <a:rPr dirty="0"/>
              <a:t>This includes hotels of large international chains, </a:t>
            </a:r>
            <a:br>
              <a:rPr dirty="0"/>
            </a:br>
            <a:r>
              <a:rPr dirty="0"/>
              <a:t>such as Rezidor, Marriott, IHG, Hilton, Hyatt, Four Seasons </a:t>
            </a:r>
            <a:br>
              <a:rPr dirty="0"/>
            </a:br>
            <a:r>
              <a:rPr dirty="0"/>
              <a:t>and others.</a:t>
            </a:r>
          </a:p>
        </p:txBody>
      </p:sp>
      <p:pic>
        <p:nvPicPr>
          <p:cNvPr id="16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1313" y="9034914"/>
            <a:ext cx="1317603" cy="145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01400" y="9012763"/>
            <a:ext cx="1254665" cy="125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38440" y="8970233"/>
            <a:ext cx="2367740" cy="237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2746400" y="9012763"/>
            <a:ext cx="1254664" cy="1254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18236" y="8855933"/>
            <a:ext cx="1563067" cy="173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74898" y="8936483"/>
            <a:ext cx="820070" cy="140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29215" y="9050863"/>
            <a:ext cx="956865" cy="1330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913801" y="8998479"/>
            <a:ext cx="1424927" cy="2291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3ef3ccc4-f5e9-4fc8-a54a-544e00beabd5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443450" y="10567195"/>
            <a:ext cx="2984299" cy="2984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947105" y="11515749"/>
            <a:ext cx="2489790" cy="667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815165" y="11542893"/>
            <a:ext cx="1668323" cy="83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997191" y="11669552"/>
            <a:ext cx="2516767" cy="486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Carlson_Rezidor_logo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88905" y="11183990"/>
            <a:ext cx="1848802" cy="1330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Hyatt-Points-4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069800" y="11352342"/>
            <a:ext cx="2367741" cy="131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1346292" y="10988561"/>
            <a:ext cx="1848803" cy="1848802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72" y="-6157301"/>
            <a:ext cx="27291032" cy="23384453"/>
          </a:xfrm>
          <a:prstGeom prst="rect">
            <a:avLst/>
          </a:prstGeom>
        </p:spPr>
      </p:pic>
      <p:sp>
        <p:nvSpPr>
          <p:cNvPr id="6" name="Shape 227"/>
          <p:cNvSpPr/>
          <p:nvPr/>
        </p:nvSpPr>
        <p:spPr>
          <a:xfrm>
            <a:off x="1174776" y="8574522"/>
            <a:ext cx="10801200" cy="420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lnSpc>
                <a:spcPct val="110000"/>
              </a:lnSpc>
              <a:defRPr sz="15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sz="1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</a:t>
            </a:r>
          </a:p>
          <a:p>
            <a:pPr algn="l">
              <a:lnSpc>
                <a:spcPct val="110000"/>
              </a:lnSpc>
              <a:defRPr sz="15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rPr sz="1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3390455" y="2741063"/>
            <a:ext cx="8678368" cy="294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200000"/>
              </a:lnSpc>
              <a:defRPr sz="4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Single system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Centralized system of TV broadcasting </a:t>
            </a:r>
            <a:br/>
            <a:r>
              <a:t>and Internet access. Various content sources – </a:t>
            </a:r>
            <a:br/>
            <a:r>
              <a:t>DVB-S/ DVB-C / DVB-T2 / IPTV / CHDMI sources /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Internet channels (video and audio).</a:t>
            </a:r>
          </a:p>
        </p:txBody>
      </p:sp>
      <p:sp>
        <p:nvSpPr>
          <p:cNvPr id="231" name="Shape 231"/>
          <p:cNvSpPr/>
          <p:nvPr/>
        </p:nvSpPr>
        <p:spPr>
          <a:xfrm>
            <a:off x="3371489" y="8282162"/>
            <a:ext cx="8243326" cy="241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200000"/>
              </a:lnSpc>
              <a:defRPr sz="4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Special prices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Thanks to frame agreements with vendors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(LG, Samsung, Ruckus) we are able to offer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you special conditions and prices.</a:t>
            </a:r>
          </a:p>
        </p:txBody>
      </p:sp>
      <p:sp>
        <p:nvSpPr>
          <p:cNvPr id="232" name="Shape 232"/>
          <p:cNvSpPr/>
          <p:nvPr/>
        </p:nvSpPr>
        <p:spPr>
          <a:xfrm>
            <a:off x="14511867" y="2741063"/>
            <a:ext cx="9475840" cy="2942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lnSpc>
                <a:spcPct val="200000"/>
              </a:lnSpc>
              <a:defRPr sz="4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Remote TV management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Remote management of all TVs in your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properties (settings, channel map, etc.).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No need in one-by-one TV configuration.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Remote TV monitoring.</a:t>
            </a:r>
          </a:p>
        </p:txBody>
      </p:sp>
      <p:pic>
        <p:nvPicPr>
          <p:cNvPr id="23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3224" y="2851150"/>
            <a:ext cx="1079526" cy="107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1474" y="8169820"/>
            <a:ext cx="1143026" cy="1135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29606" y="7822574"/>
            <a:ext cx="1272656" cy="107201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4533587" y="8290629"/>
            <a:ext cx="8048677" cy="241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200000"/>
              </a:lnSpc>
              <a:defRPr sz="40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Investment protection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Buying professional TVs with technical support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of B2B level, your investment is guaranteed </a:t>
            </a:r>
          </a:p>
          <a:p>
            <a:pPr algn="l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for many years.</a:t>
            </a:r>
          </a:p>
        </p:txBody>
      </p:sp>
      <p:sp>
        <p:nvSpPr>
          <p:cNvPr id="237" name="Shape 237"/>
          <p:cNvSpPr/>
          <p:nvPr/>
        </p:nvSpPr>
        <p:spPr>
          <a:xfrm>
            <a:off x="3488266" y="6024033"/>
            <a:ext cx="1627387" cy="75341"/>
          </a:xfrm>
          <a:prstGeom prst="rect">
            <a:avLst/>
          </a:prstGeom>
          <a:solidFill>
            <a:srgbClr val="A2D7F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488266" y="11065933"/>
            <a:ext cx="1627387" cy="75341"/>
          </a:xfrm>
          <a:prstGeom prst="rect">
            <a:avLst/>
          </a:prstGeom>
          <a:solidFill>
            <a:srgbClr val="A2D7F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14609233" y="6015566"/>
            <a:ext cx="1627387" cy="75342"/>
          </a:xfrm>
          <a:prstGeom prst="rect">
            <a:avLst/>
          </a:prstGeom>
          <a:solidFill>
            <a:srgbClr val="A2D7F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4609233" y="11057466"/>
            <a:ext cx="1627387" cy="75341"/>
          </a:xfrm>
          <a:prstGeom prst="rect">
            <a:avLst/>
          </a:prstGeom>
          <a:solidFill>
            <a:srgbClr val="A2D7F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26172" y="2834867"/>
            <a:ext cx="1079525" cy="925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526814" y="4952560"/>
            <a:ext cx="11276005" cy="381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Fully integrated </a:t>
            </a:r>
            <a:br/>
            <a:r>
              <a:t>with PMS systems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Integration with Micros Opera/Fidelio, Infor, WestSoft and others.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Automated switching on at check-in, automated guest language, view bill feature, wake-up call, messages and other features.</a:t>
            </a:r>
          </a:p>
        </p:txBody>
      </p:sp>
      <p:grpSp>
        <p:nvGrpSpPr>
          <p:cNvPr id="267" name="Group 267"/>
          <p:cNvGrpSpPr/>
          <p:nvPr/>
        </p:nvGrpSpPr>
        <p:grpSpPr>
          <a:xfrm>
            <a:off x="14985697" y="3558960"/>
            <a:ext cx="6598081" cy="6598080"/>
            <a:chOff x="0" y="0"/>
            <a:chExt cx="6598079" cy="6598079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6598080" cy="6598080"/>
            </a:xfrm>
            <a:prstGeom prst="ellipse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3200"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881983" y="1976652"/>
              <a:ext cx="4834112" cy="2644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584200">
                <a:defRPr sz="170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rPr dirty="0"/>
                <a:t>PMS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12063581" y="3408774"/>
            <a:ext cx="11276005" cy="6898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r>
              <a:t>Saving costs </a:t>
            </a:r>
            <a:br/>
            <a:r>
              <a:t>and automation </a:t>
            </a:r>
            <a:br/>
            <a:r>
              <a:t>of processes </a:t>
            </a:r>
          </a:p>
          <a:p>
            <a:pPr algn="l" defTabSz="584200">
              <a:lnSpc>
                <a:spcPct val="40000"/>
              </a:lnSpc>
              <a:defRPr sz="6500" cap="all">
                <a:solidFill>
                  <a:srgbClr val="FFFFFF"/>
                </a:solidFill>
                <a:latin typeface="Gotham Pro Black"/>
                <a:ea typeface="Gotham Pro Black"/>
                <a:cs typeface="Gotham Pro Black"/>
                <a:sym typeface="Gotham Pro Black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All information and images normally printed in guestroom compendiums are now digitized and current – thus saving thousands in printing.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Automation of processes cuts costs related to Concierge </a:t>
            </a:r>
            <a:br/>
            <a:r>
              <a:t>and Call-Centre staff by reducing the number of guest </a:t>
            </a:r>
            <a:br/>
            <a:r>
              <a:t>requests handled in person or by phone.</a:t>
            </a:r>
          </a:p>
        </p:txBody>
      </p:sp>
      <p:sp>
        <p:nvSpPr>
          <p:cNvPr id="284" name="Shape 284"/>
          <p:cNvSpPr/>
          <p:nvPr/>
        </p:nvSpPr>
        <p:spPr>
          <a:xfrm>
            <a:off x="2628597" y="3558960"/>
            <a:ext cx="6598081" cy="6598080"/>
          </a:xfrm>
          <a:prstGeom prst="ellipse">
            <a:avLst/>
          </a:prstGeom>
          <a:ln w="2540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defTabSz="584200">
              <a:defRPr sz="3200"/>
            </a:pPr>
            <a:endParaRPr/>
          </a:p>
        </p:txBody>
      </p:sp>
      <p:pic>
        <p:nvPicPr>
          <p:cNvPr id="28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4735" y="5205098"/>
            <a:ext cx="3305805" cy="330580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 flipV="1">
            <a:off x="3722805" y="4534634"/>
            <a:ext cx="4646732" cy="4646732"/>
          </a:xfrm>
          <a:prstGeom prst="line">
            <a:avLst/>
          </a:prstGeom>
          <a:ln w="3175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1725781" y="3527277"/>
            <a:ext cx="11374628" cy="666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584200">
              <a:lnSpc>
                <a:spcPct val="130000"/>
              </a:lnSpc>
              <a:defRPr sz="6500" cap="all">
                <a:solidFill>
                  <a:srgbClr val="FFFFFF"/>
                </a:solidFill>
                <a:latin typeface="Gotham Pro Bold"/>
                <a:ea typeface="Gotham Pro Bold"/>
                <a:cs typeface="Gotham Pro Bold"/>
                <a:sym typeface="Gotham Pro Bold"/>
              </a:defRPr>
            </a:pPr>
            <a:r>
              <a:rPr>
                <a:latin typeface="Gotham Pro Black"/>
                <a:ea typeface="Gotham Pro Black"/>
                <a:cs typeface="Gotham Pro Black"/>
                <a:sym typeface="Gotham Pro Black"/>
              </a:rPr>
              <a:t>Professional </a:t>
            </a:r>
            <a:br>
              <a:rPr>
                <a:latin typeface="Gotham Pro Black"/>
                <a:ea typeface="Gotham Pro Black"/>
                <a:cs typeface="Gotham Pro Black"/>
                <a:sym typeface="Gotham Pro Black"/>
              </a:rPr>
            </a:br>
            <a:r>
              <a:rPr>
                <a:latin typeface="Gotham Pro Black"/>
                <a:ea typeface="Gotham Pro Black"/>
                <a:cs typeface="Gotham Pro Black"/>
                <a:sym typeface="Gotham Pro Black"/>
              </a:rPr>
              <a:t>24/7/365 support</a:t>
            </a:r>
          </a:p>
          <a:p>
            <a:pPr algn="l" defTabSz="584200">
              <a:lnSpc>
                <a:spcPct val="120000"/>
              </a:lnSpc>
              <a:defRPr sz="40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>
              <a:latin typeface="Gotham Pro Black"/>
              <a:ea typeface="Gotham Pro Black"/>
              <a:cs typeface="Gotham Pro Black"/>
              <a:sym typeface="Gotham Pro Black"/>
            </a:endParaRPr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We provide a service “don’t call us, we’ll call you” – via remote online monitoring, Hoteza is aware of software and hardware problems before your in-room guest. </a:t>
            </a:r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endParaRPr/>
          </a:p>
          <a:p>
            <a:pPr algn="l" defTabSz="584200">
              <a:lnSpc>
                <a:spcPct val="170000"/>
              </a:lnSpc>
              <a:defRPr sz="2600">
                <a:solidFill>
                  <a:srgbClr val="FFFFFF"/>
                </a:solidFill>
                <a:latin typeface="Gotham Pro"/>
                <a:ea typeface="Gotham Pro"/>
                <a:cs typeface="Gotham Pro"/>
                <a:sym typeface="Gotham Pro"/>
              </a:defRPr>
            </a:pPr>
            <a:r>
              <a:t>Via Service Level Agreements (SLA) we make a commitment </a:t>
            </a:r>
            <a:br/>
            <a:r>
              <a:t>to all of our customers. These clearly defined actions and </a:t>
            </a:r>
            <a:br/>
            <a:r>
              <a:t>response times are easily measurable, and we will raise </a:t>
            </a:r>
            <a:br/>
            <a:r>
              <a:t>our hands if we have failed to keep our promises.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14801784" y="3556000"/>
            <a:ext cx="6603141" cy="6604000"/>
            <a:chOff x="0" y="0"/>
            <a:chExt cx="6603139" cy="6604000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6603140" cy="6604000"/>
            </a:xfrm>
            <a:prstGeom prst="ellipse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584200">
                <a:defRPr sz="3200"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870469" y="1889668"/>
              <a:ext cx="4862203" cy="279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defTabSz="584200">
                <a:defRPr sz="17000">
                  <a:solidFill>
                    <a:srgbClr val="FFFFFF"/>
                  </a:solid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24/7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5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6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7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8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19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614</Words>
  <Application>Microsoft Office PowerPoint</Application>
  <PresentationFormat>Произвольный</PresentationFormat>
  <Paragraphs>172</Paragraphs>
  <Slides>39</Slides>
  <Notes>3</Notes>
  <HiddenSlides>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Benilt</dc:creator>
  <cp:lastModifiedBy>Z1311X9R</cp:lastModifiedBy>
  <cp:revision>19</cp:revision>
  <dcterms:modified xsi:type="dcterms:W3CDTF">2016-09-20T05:56:02Z</dcterms:modified>
</cp:coreProperties>
</file>